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8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244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3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5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0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5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2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3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2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0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8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0000">
              <a:schemeClr val="tx1">
                <a:lumMod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71FF0E-C8D7-4CC1-89A2-0FCB80AB3A37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FE0C6-8ED1-44AD-882A-78F51D2D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66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77" y="-1998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68" y="-44109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78" y="-21633"/>
            <a:ext cx="1735810" cy="12862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731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Marko Živković, dipl.el.ing</a:t>
            </a:r>
            <a:r>
              <a:rPr lang="en-US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hr-H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Crnogorski Elektroprenosni Sistem (CGES)</a:t>
            </a:r>
            <a:endParaRPr lang="en-US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hr-H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marko.zivkovic@cges.me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9248" y="5942019"/>
            <a:ext cx="5372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</a:t>
            </a:r>
            <a:r>
              <a:rPr lang="en-US" dirty="0" err="1" smtClean="0">
                <a:solidFill>
                  <a:schemeClr val="bg1"/>
                </a:solidFill>
              </a:rPr>
              <a:t>dr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Jadranka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Radović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Univerzitet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Crne</a:t>
            </a:r>
            <a:r>
              <a:rPr lang="en-US" dirty="0" smtClean="0">
                <a:solidFill>
                  <a:schemeClr val="bg1"/>
                </a:solidFill>
              </a:rPr>
              <a:t> Gore - </a:t>
            </a:r>
            <a:r>
              <a:rPr lang="en-US" dirty="0" err="1" smtClean="0">
                <a:solidFill>
                  <a:schemeClr val="bg1"/>
                </a:solidFill>
              </a:rPr>
              <a:t>Elektrotehnički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Fakultet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jradovic@ac.me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32" y="2548888"/>
            <a:ext cx="7165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69895" algn="ctr"/>
                <a:tab pos="5940425" algn="r"/>
              </a:tabLst>
            </a:pPr>
            <a:r>
              <a:rPr lang="hr-HR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NOVI SISTEMI ZA UNAPREĐENJE UPRAVLJANJA ELEKTROENERGETSKIM SISTEMOM ( “WAMS” i 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2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60" y="1306726"/>
            <a:ext cx="3828081" cy="451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572" y="970147"/>
            <a:ext cx="3270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Mogućnosti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PMUova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525" y="16799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Fazor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predstavlja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oboje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magnitudu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fazni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ugao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sinusnog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talasa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Mjerenja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fazora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istom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trenutku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zovu</a:t>
            </a:r>
            <a:r>
              <a:rPr lang="en-US" dirty="0" smtClean="0">
                <a:solidFill>
                  <a:schemeClr val="bg1"/>
                </a:solidFill>
              </a:rPr>
              <a:t> "</a:t>
            </a:r>
            <a:r>
              <a:rPr lang="en-US" dirty="0" err="1" smtClean="0">
                <a:solidFill>
                  <a:schemeClr val="bg1"/>
                </a:solidFill>
              </a:rPr>
              <a:t>synchrophasors</a:t>
            </a:r>
            <a:r>
              <a:rPr lang="en-US" dirty="0" smtClean="0">
                <a:solidFill>
                  <a:schemeClr val="bg1"/>
                </a:solidFill>
              </a:rPr>
              <a:t>“.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29" y="276873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Synchrophasor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tehnologija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omogućava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vrhunski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Aparat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Operatore</a:t>
            </a:r>
            <a:r>
              <a:rPr lang="en-US" dirty="0" smtClean="0">
                <a:solidFill>
                  <a:schemeClr val="bg1"/>
                </a:solidFill>
              </a:rPr>
              <a:t> Sistema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Planere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mjere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trenuitno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električnog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omogućavaju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upravljanje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kvalitetom</a:t>
            </a:r>
            <a:r>
              <a:rPr lang="en-US" dirty="0" smtClean="0">
                <a:solidFill>
                  <a:schemeClr val="bg1"/>
                </a:solidFill>
              </a:rPr>
              <a:t> el. </a:t>
            </a:r>
            <a:r>
              <a:rPr lang="en-US" dirty="0" err="1" smtClean="0">
                <a:solidFill>
                  <a:schemeClr val="bg1"/>
                </a:solidFill>
              </a:rPr>
              <a:t>energije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0023" y="40420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Synchrophasori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mjere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napone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struje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principu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ukrštanja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lokacija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kao</a:t>
            </a:r>
            <a:r>
              <a:rPr lang="en-US" dirty="0" smtClean="0">
                <a:solidFill>
                  <a:schemeClr val="bg1"/>
                </a:solidFill>
              </a:rPr>
              <a:t> output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chemeClr val="bg1"/>
                </a:solidFill>
              </a:rPr>
              <a:t>daju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precizne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snapshotove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naponskih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strujnih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fazora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29" y="53059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Ova </a:t>
            </a:r>
            <a:r>
              <a:rPr lang="en-US" dirty="0" err="1" smtClean="0">
                <a:solidFill>
                  <a:schemeClr val="bg1"/>
                </a:solidFill>
              </a:rPr>
              <a:t>upoređivanja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upotrijebiti</a:t>
            </a:r>
            <a:r>
              <a:rPr lang="en-US" dirty="0" smtClean="0">
                <a:solidFill>
                  <a:schemeClr val="bg1"/>
                </a:solidFill>
              </a:rPr>
              <a:t> da se </a:t>
            </a:r>
            <a:r>
              <a:rPr lang="en-US" dirty="0" err="1" smtClean="0">
                <a:solidFill>
                  <a:schemeClr val="bg1"/>
                </a:solidFill>
              </a:rPr>
              <a:t>procijene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uslovi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sistemu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kao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što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dirty="0" err="1" smtClean="0">
                <a:solidFill>
                  <a:schemeClr val="bg1"/>
                </a:solidFill>
              </a:rPr>
              <a:t>promjene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frekfuncije</a:t>
            </a:r>
            <a:r>
              <a:rPr lang="en-US" dirty="0" smtClean="0">
                <a:solidFill>
                  <a:schemeClr val="bg1"/>
                </a:solidFill>
              </a:rPr>
              <a:t>, MW, MVARs, </a:t>
            </a:r>
            <a:r>
              <a:rPr lang="en-US" dirty="0" err="1" smtClean="0">
                <a:solidFill>
                  <a:schemeClr val="bg1"/>
                </a:solidFill>
              </a:rPr>
              <a:t>kVolta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itd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529" y="1377545"/>
            <a:ext cx="3372668" cy="2055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103" y="3433267"/>
            <a:ext cx="3138411" cy="18878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50418" y="5339188"/>
            <a:ext cx="5628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Podaci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tada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prenose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regionalne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monitoring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održavaju</a:t>
            </a:r>
            <a:r>
              <a:rPr lang="en-US" dirty="0" smtClean="0">
                <a:solidFill>
                  <a:schemeClr val="bg1"/>
                </a:solidFill>
              </a:rPr>
              <a:t> od </a:t>
            </a:r>
            <a:r>
              <a:rPr lang="en-US" dirty="0" err="1" smtClean="0">
                <a:solidFill>
                  <a:schemeClr val="bg1"/>
                </a:solidFill>
              </a:rPr>
              <a:t>strane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lokalnih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Nezavisnih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Operatora</a:t>
            </a:r>
            <a:r>
              <a:rPr lang="en-US" dirty="0" smtClean="0">
                <a:solidFill>
                  <a:schemeClr val="bg1"/>
                </a:solidFill>
              </a:rPr>
              <a:t> Sistema (</a:t>
            </a:r>
            <a:r>
              <a:rPr lang="en-US" dirty="0" err="1" smtClean="0">
                <a:solidFill>
                  <a:schemeClr val="bg1"/>
                </a:solidFill>
              </a:rPr>
              <a:t>TSOova</a:t>
            </a:r>
            <a:r>
              <a:rPr lang="en-US" dirty="0" smtClean="0">
                <a:solidFill>
                  <a:schemeClr val="bg1"/>
                </a:solidFill>
              </a:rPr>
              <a:t>). Monitoring o 150 </a:t>
            </a:r>
            <a:r>
              <a:rPr lang="en-US" dirty="0" err="1" smtClean="0">
                <a:solidFill>
                  <a:schemeClr val="bg1"/>
                </a:solidFill>
              </a:rPr>
              <a:t>PMUova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722" y="18776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Tehnologija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omogućava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precizna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stredstva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uspostavljanje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kontrole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tokovima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snaga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raznovrsnih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izvora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električne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energije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nuklearnih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uglja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vjetra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itd</a:t>
            </a:r>
            <a:r>
              <a:rPr lang="en-US" dirty="0" smtClean="0">
                <a:solidFill>
                  <a:schemeClr val="bg1"/>
                </a:solidFill>
              </a:rPr>
              <a:t>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722" y="32341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Tehnologija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potencijal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 err="1" smtClean="0">
                <a:solidFill>
                  <a:schemeClr val="bg1"/>
                </a:solidFill>
              </a:rPr>
              <a:t>mjenja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ekonomiju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isporuke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električne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energije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tako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što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omogućava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uvećanje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električne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energije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postojećim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vodovima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9722" y="4565773"/>
            <a:ext cx="64105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Tehnologija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fazora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ući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novi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proces</a:t>
            </a:r>
            <a:r>
              <a:rPr lang="en-US" dirty="0" smtClean="0">
                <a:solidFill>
                  <a:schemeClr val="bg1"/>
                </a:solidFill>
              </a:rPr>
              <a:t> da bi  </a:t>
            </a:r>
            <a:r>
              <a:rPr lang="en-US" dirty="0" err="1" smtClean="0">
                <a:solidFill>
                  <a:schemeClr val="bg1"/>
                </a:solidFill>
              </a:rPr>
              <a:t>uspostavila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centralizovanu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selektivnu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kontrolu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električne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energije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kroz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mrežu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Zagušenje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prenosnih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vodova</a:t>
            </a:r>
            <a:r>
              <a:rPr lang="en-US" dirty="0" smtClean="0">
                <a:solidFill>
                  <a:schemeClr val="bg1"/>
                </a:solidFill>
              </a:rPr>
              <a:t> (over-loading)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zaštita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upravljanje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zbog</a:t>
            </a:r>
            <a:r>
              <a:rPr lang="en-US" dirty="0" smtClean="0">
                <a:solidFill>
                  <a:schemeClr val="bg1"/>
                </a:solidFill>
              </a:rPr>
              <a:t> toga </a:t>
            </a:r>
            <a:r>
              <a:rPr lang="en-US" dirty="0" err="1" smtClean="0">
                <a:solidFill>
                  <a:schemeClr val="bg1"/>
                </a:solidFill>
              </a:rPr>
              <a:t>biti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unapređenje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multi </a:t>
            </a:r>
            <a:r>
              <a:rPr lang="en-US" dirty="0" err="1" smtClean="0">
                <a:solidFill>
                  <a:schemeClr val="bg1"/>
                </a:solidFill>
              </a:rPr>
              <a:t>regionalnom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nivou</a:t>
            </a:r>
            <a:r>
              <a:rPr lang="en-US" dirty="0" smtClean="0">
                <a:solidFill>
                  <a:schemeClr val="bg1"/>
                </a:solidFill>
              </a:rPr>
              <a:t>(EU, Kina, US) </a:t>
            </a:r>
            <a:r>
              <a:rPr lang="en-US" dirty="0" err="1" smtClean="0">
                <a:solidFill>
                  <a:schemeClr val="bg1"/>
                </a:solidFill>
              </a:rPr>
              <a:t>kroz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interkonekciju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TSOova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3549" y="18549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i="1" dirty="0" smtClean="0">
                <a:solidFill>
                  <a:schemeClr val="bg1"/>
                </a:solidFill>
              </a:rPr>
              <a:t>Prvi WAMS je instalisan 2000 godine u Bonneville Power Administration(USA). 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75" y="2882683"/>
            <a:ext cx="4428826" cy="273545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8572" y="970147"/>
            <a:ext cx="3270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Mogućnosti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PMUova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638" y="1002495"/>
            <a:ext cx="5287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PRIMJENA I MOGUĆNOSTI </a:t>
            </a:r>
            <a:r>
              <a:rPr lang="en-US" sz="2400" b="1" dirty="0" err="1" smtClean="0">
                <a:solidFill>
                  <a:schemeClr val="bg1"/>
                </a:solidFill>
              </a:rPr>
              <a:t>WAMSa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5638" y="17729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</a:t>
            </a:r>
            <a:r>
              <a:rPr lang="en-US" dirty="0" err="1" smtClean="0">
                <a:solidFill>
                  <a:schemeClr val="bg1"/>
                </a:solidFill>
              </a:rPr>
              <a:t>Negdje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izmedju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klasične</a:t>
            </a:r>
            <a:r>
              <a:rPr lang="en-US" dirty="0" smtClean="0">
                <a:solidFill>
                  <a:schemeClr val="bg1"/>
                </a:solidFill>
              </a:rPr>
              <a:t> SCADA/EMS </a:t>
            </a:r>
            <a:r>
              <a:rPr lang="en-US" dirty="0" err="1" smtClean="0">
                <a:solidFill>
                  <a:schemeClr val="bg1"/>
                </a:solidFill>
              </a:rPr>
              <a:t>kontrole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lokalnih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zaštita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između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statičke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dinamičke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kontrole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638" y="24601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</a:t>
            </a:r>
            <a:r>
              <a:rPr lang="en-US" dirty="0" err="1" smtClean="0">
                <a:solidFill>
                  <a:schemeClr val="bg1"/>
                </a:solidFill>
              </a:rPr>
              <a:t>Problematični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regioni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Mreži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uočiti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jednom</a:t>
            </a:r>
            <a:r>
              <a:rPr lang="en-US" dirty="0" smtClean="0">
                <a:solidFill>
                  <a:schemeClr val="bg1"/>
                </a:solidFill>
              </a:rPr>
              <a:t> od </a:t>
            </a:r>
            <a:r>
              <a:rPr lang="en-US" dirty="0" err="1" smtClean="0">
                <a:solidFill>
                  <a:schemeClr val="bg1"/>
                </a:solidFill>
              </a:rPr>
              <a:t>displeja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vidu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žuto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crveno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osjenčene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oblasti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066" y="1541651"/>
            <a:ext cx="5310448" cy="4248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7988" y="3512017"/>
            <a:ext cx="63350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</a:t>
            </a:r>
            <a:r>
              <a:rPr lang="en-US" dirty="0" err="1" smtClean="0">
                <a:solidFill>
                  <a:schemeClr val="bg1"/>
                </a:solidFill>
              </a:rPr>
              <a:t>Fleksibilni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displej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omogućava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prezentaciu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trenutnih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podataka</a:t>
            </a:r>
            <a:r>
              <a:rPr lang="en-US" dirty="0" smtClean="0">
                <a:solidFill>
                  <a:schemeClr val="bg1"/>
                </a:solidFill>
              </a:rPr>
              <a:t>, 2D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3D time-based </a:t>
            </a:r>
            <a:r>
              <a:rPr lang="en-US" dirty="0" err="1" smtClean="0">
                <a:solidFill>
                  <a:schemeClr val="bg1"/>
                </a:solidFill>
              </a:rPr>
              <a:t>mjerenja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proračunate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vrijednosti</a:t>
            </a:r>
            <a:r>
              <a:rPr lang="en-US" dirty="0" smtClean="0">
                <a:solidFill>
                  <a:schemeClr val="bg1"/>
                </a:solidFill>
              </a:rPr>
              <a:t>, Polar </a:t>
            </a:r>
            <a:r>
              <a:rPr lang="en-US" dirty="0" err="1" smtClean="0">
                <a:solidFill>
                  <a:schemeClr val="bg1"/>
                </a:solidFill>
              </a:rPr>
              <a:t>phasor</a:t>
            </a:r>
            <a:r>
              <a:rPr lang="en-US" dirty="0" smtClean="0">
                <a:solidFill>
                  <a:schemeClr val="bg1"/>
                </a:solidFill>
              </a:rPr>
              <a:t> diagrams, User designable data presentation, </a:t>
            </a:r>
            <a:r>
              <a:rPr lang="en-US" dirty="0" err="1" smtClean="0">
                <a:solidFill>
                  <a:schemeClr val="bg1"/>
                </a:solidFill>
              </a:rPr>
              <a:t>kao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opciju</a:t>
            </a:r>
            <a:r>
              <a:rPr lang="en-US" dirty="0" smtClean="0">
                <a:solidFill>
                  <a:schemeClr val="bg1"/>
                </a:solidFill>
              </a:rPr>
              <a:t> Multiple Windows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2489" y="4770137"/>
            <a:ext cx="63350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</a:t>
            </a:r>
            <a:r>
              <a:rPr lang="en-US" dirty="0" err="1" smtClean="0">
                <a:solidFill>
                  <a:schemeClr val="bg1"/>
                </a:solidFill>
              </a:rPr>
              <a:t>Moguće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skladištiti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sledeće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opcije</a:t>
            </a:r>
            <a:r>
              <a:rPr lang="en-US" dirty="0" smtClean="0">
                <a:solidFill>
                  <a:schemeClr val="bg1"/>
                </a:solidFill>
              </a:rPr>
              <a:t>: PMU </a:t>
            </a:r>
            <a:r>
              <a:rPr lang="en-US" dirty="0" err="1" smtClean="0">
                <a:solidFill>
                  <a:schemeClr val="bg1"/>
                </a:solidFill>
              </a:rPr>
              <a:t>mjerenja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Rezultati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aplikacija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još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mnoge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Svaki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podatak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skladišten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Vremenom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kad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dogodio,vrijedenošću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kvalitetom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itd</a:t>
            </a:r>
            <a:r>
              <a:rPr lang="en-US" dirty="0" smtClean="0">
                <a:solidFill>
                  <a:schemeClr val="bg1"/>
                </a:solidFill>
              </a:rPr>
              <a:t>. Export </a:t>
            </a:r>
            <a:r>
              <a:rPr lang="en-US" dirty="0" err="1" smtClean="0">
                <a:solidFill>
                  <a:schemeClr val="bg1"/>
                </a:solidFill>
              </a:rPr>
              <a:t>aplikacija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moguć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kao</a:t>
            </a:r>
            <a:r>
              <a:rPr lang="en-US" dirty="0" smtClean="0">
                <a:solidFill>
                  <a:schemeClr val="bg1"/>
                </a:solidFill>
              </a:rPr>
              <a:t> CSV </a:t>
            </a:r>
            <a:r>
              <a:rPr lang="en-US" dirty="0" err="1" smtClean="0">
                <a:solidFill>
                  <a:schemeClr val="bg1"/>
                </a:solidFill>
              </a:rPr>
              <a:t>fajl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drugi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5638" y="1002495"/>
            <a:ext cx="4668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OSTALE MOGUĆNOSTI </a:t>
            </a:r>
            <a:r>
              <a:rPr lang="en-US" sz="2400" b="1" dirty="0" err="1" smtClean="0">
                <a:solidFill>
                  <a:schemeClr val="bg1"/>
                </a:solidFill>
              </a:rPr>
              <a:t>WAMSa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3657" y="1818490"/>
            <a:ext cx="3759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Phase Angle Monitoring (PAM)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657" y="2357486"/>
            <a:ext cx="438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Power Oscillations Monitoring (POM)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182" y="2877576"/>
            <a:ext cx="416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Power Damping Monitoring (PDM)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657" y="3435478"/>
            <a:ext cx="3640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Line Thermal Monitoring (LTM)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657" y="4017560"/>
            <a:ext cx="4139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Voltage Stability Monitoring (VSM)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74788" y="1818490"/>
            <a:ext cx="5525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 INTERKONEKCIJA (</a:t>
            </a:r>
            <a:r>
              <a:rPr lang="en-US" b="1" dirty="0" err="1" smtClean="0">
                <a:solidFill>
                  <a:schemeClr val="bg1"/>
                </a:solidFill>
              </a:rPr>
              <a:t>Povezivanje</a:t>
            </a:r>
            <a:r>
              <a:rPr lang="en-US" b="1" dirty="0" smtClean="0">
                <a:solidFill>
                  <a:schemeClr val="bg1"/>
                </a:solidFill>
              </a:rPr>
              <a:t>) WAMS SISTEMA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9724" y="21836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en-US" i="1" dirty="0" err="1" smtClean="0">
                <a:solidFill>
                  <a:schemeClr val="bg1"/>
                </a:solidFill>
              </a:rPr>
              <a:t>standardni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protokoli</a:t>
            </a:r>
            <a:r>
              <a:rPr lang="en-US" i="1" dirty="0" smtClean="0">
                <a:solidFill>
                  <a:schemeClr val="bg1"/>
                </a:solidFill>
              </a:rPr>
              <a:t> IEEE1344-1995 </a:t>
            </a:r>
            <a:r>
              <a:rPr lang="en-US" i="1" dirty="0" err="1" smtClean="0">
                <a:solidFill>
                  <a:schemeClr val="bg1"/>
                </a:solidFill>
              </a:rPr>
              <a:t>i</a:t>
            </a:r>
            <a:r>
              <a:rPr lang="en-US" i="1" dirty="0" smtClean="0">
                <a:solidFill>
                  <a:schemeClr val="bg1"/>
                </a:solidFill>
              </a:rPr>
              <a:t> IEEE C37.118 </a:t>
            </a:r>
            <a:r>
              <a:rPr lang="en-US" i="1" dirty="0" err="1" smtClean="0">
                <a:solidFill>
                  <a:schemeClr val="bg1"/>
                </a:solidFill>
              </a:rPr>
              <a:t>koji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su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podržani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89724" y="28921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i="1" dirty="0" err="1" smtClean="0">
                <a:solidFill>
                  <a:schemeClr val="bg1"/>
                </a:solidFill>
              </a:rPr>
              <a:t>Eksterni</a:t>
            </a:r>
            <a:r>
              <a:rPr lang="en-US" i="1" dirty="0" smtClean="0">
                <a:solidFill>
                  <a:schemeClr val="bg1"/>
                </a:solidFill>
              </a:rPr>
              <a:t> WAM </a:t>
            </a:r>
            <a:r>
              <a:rPr lang="en-US" i="1" dirty="0" err="1" smtClean="0">
                <a:solidFill>
                  <a:schemeClr val="bg1"/>
                </a:solidFill>
              </a:rPr>
              <a:t>sistemi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su</a:t>
            </a:r>
            <a:r>
              <a:rPr lang="en-US" i="1" dirty="0" smtClean="0">
                <a:solidFill>
                  <a:schemeClr val="bg1"/>
                </a:solidFill>
              </a:rPr>
              <a:t> u </a:t>
            </a:r>
            <a:r>
              <a:rPr lang="en-US" i="1" dirty="0" err="1" smtClean="0">
                <a:solidFill>
                  <a:schemeClr val="bg1"/>
                </a:solidFill>
              </a:rPr>
              <a:t>mogućnosti</a:t>
            </a:r>
            <a:r>
              <a:rPr lang="en-US" i="1" dirty="0" smtClean="0">
                <a:solidFill>
                  <a:schemeClr val="bg1"/>
                </a:solidFill>
              </a:rPr>
              <a:t> da </a:t>
            </a:r>
            <a:r>
              <a:rPr lang="en-US" i="1" dirty="0" err="1" smtClean="0">
                <a:solidFill>
                  <a:schemeClr val="bg1"/>
                </a:solidFill>
              </a:rPr>
              <a:t>komuniciraju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sa</a:t>
            </a:r>
            <a:r>
              <a:rPr lang="en-US" i="1" dirty="0" smtClean="0">
                <a:solidFill>
                  <a:schemeClr val="bg1"/>
                </a:solidFill>
              </a:rPr>
              <a:t> Gateway-om </a:t>
            </a:r>
            <a:r>
              <a:rPr lang="en-US" i="1" dirty="0" err="1" smtClean="0">
                <a:solidFill>
                  <a:schemeClr val="bg1"/>
                </a:solidFill>
              </a:rPr>
              <a:t>pomoću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fizičkih</a:t>
            </a:r>
            <a:r>
              <a:rPr lang="en-US" i="1" dirty="0" smtClean="0">
                <a:solidFill>
                  <a:schemeClr val="bg1"/>
                </a:solidFill>
              </a:rPr>
              <a:t> PMU </a:t>
            </a:r>
            <a:r>
              <a:rPr lang="en-US" i="1" dirty="0" err="1" smtClean="0">
                <a:solidFill>
                  <a:schemeClr val="bg1"/>
                </a:solidFill>
              </a:rPr>
              <a:t>uređaja</a:t>
            </a:r>
            <a:r>
              <a:rPr lang="en-US" i="1" dirty="0" smtClean="0">
                <a:solidFill>
                  <a:schemeClr val="bg1"/>
                </a:solidFill>
              </a:rPr>
              <a:t>. </a:t>
            </a:r>
            <a:r>
              <a:rPr lang="en-US" i="1" dirty="0" err="1" smtClean="0">
                <a:solidFill>
                  <a:schemeClr val="bg1"/>
                </a:solidFill>
              </a:rPr>
              <a:t>Funcionalnost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filtera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omogućava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selektivnosti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podataka</a:t>
            </a:r>
            <a:r>
              <a:rPr lang="en-US" i="1" dirty="0" smtClean="0">
                <a:solidFill>
                  <a:schemeClr val="bg1"/>
                </a:solidFill>
              </a:rPr>
              <a:t> ( </a:t>
            </a:r>
            <a:r>
              <a:rPr lang="en-US" i="1" dirty="0" err="1" smtClean="0">
                <a:solidFill>
                  <a:schemeClr val="bg1"/>
                </a:solidFill>
              </a:rPr>
              <a:t>npr</a:t>
            </a:r>
            <a:r>
              <a:rPr lang="en-US" i="1" dirty="0" smtClean="0">
                <a:solidFill>
                  <a:schemeClr val="bg1"/>
                </a:solidFill>
              </a:rPr>
              <a:t>. </a:t>
            </a:r>
            <a:r>
              <a:rPr lang="en-US" i="1" dirty="0" err="1" smtClean="0">
                <a:solidFill>
                  <a:schemeClr val="bg1"/>
                </a:solidFill>
              </a:rPr>
              <a:t>Samo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naponi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ali</a:t>
            </a:r>
            <a:r>
              <a:rPr lang="en-US" i="1" dirty="0" smtClean="0">
                <a:solidFill>
                  <a:schemeClr val="bg1"/>
                </a:solidFill>
              </a:rPr>
              <a:t> ne </a:t>
            </a:r>
            <a:r>
              <a:rPr lang="en-US" i="1" dirty="0" err="1" smtClean="0">
                <a:solidFill>
                  <a:schemeClr val="bg1"/>
                </a:solidFill>
              </a:rPr>
              <a:t>i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struje</a:t>
            </a:r>
            <a:r>
              <a:rPr lang="en-US" i="1" dirty="0" smtClean="0">
                <a:solidFill>
                  <a:schemeClr val="bg1"/>
                </a:solidFill>
              </a:rPr>
              <a:t> ).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4894" y="45684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* Interface Manager – Integracija sa postojećom SCADA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67875" y="5305174"/>
            <a:ext cx="9440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omogućava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upravljanje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procesnim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podacima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alarmima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dobijeni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PSGuard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konvencionalnim</a:t>
            </a:r>
            <a:r>
              <a:rPr lang="en-US" dirty="0" smtClean="0">
                <a:solidFill>
                  <a:schemeClr val="bg1"/>
                </a:solidFill>
              </a:rPr>
              <a:t> SCADA/EMS </a:t>
            </a:r>
            <a:r>
              <a:rPr lang="en-US" dirty="0" err="1" smtClean="0">
                <a:solidFill>
                  <a:schemeClr val="bg1"/>
                </a:solidFill>
              </a:rPr>
              <a:t>sistemima</a:t>
            </a:r>
            <a:r>
              <a:rPr lang="en-US" dirty="0" smtClean="0">
                <a:solidFill>
                  <a:schemeClr val="bg1"/>
                </a:solidFill>
              </a:rPr>
              <a:t>. RTU </a:t>
            </a:r>
            <a:r>
              <a:rPr lang="en-US" dirty="0" err="1" smtClean="0">
                <a:solidFill>
                  <a:schemeClr val="bg1"/>
                </a:solidFill>
              </a:rPr>
              <a:t>standardni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protokoli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specifični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protokoli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potrošača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obezbijeđeni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integraciju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SCADAom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776" y="1002495"/>
            <a:ext cx="1374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SCALAR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4861" y="1647052"/>
            <a:ext cx="11020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To je </a:t>
            </a:r>
            <a:r>
              <a:rPr lang="en-US" dirty="0" err="1" smtClean="0">
                <a:solidFill>
                  <a:schemeClr val="bg1"/>
                </a:solidFill>
              </a:rPr>
              <a:t>softverski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paketu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praćenje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analizu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atmosferskih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pražnjenja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takođe</a:t>
            </a:r>
            <a:r>
              <a:rPr lang="en-US" dirty="0" smtClean="0">
                <a:solidFill>
                  <a:schemeClr val="bg1"/>
                </a:solidFill>
              </a:rPr>
              <a:t> od </a:t>
            </a:r>
            <a:r>
              <a:rPr lang="en-US" dirty="0" err="1" smtClean="0">
                <a:solidFill>
                  <a:schemeClr val="bg1"/>
                </a:solidFill>
              </a:rPr>
              <a:t>skora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instaliran</a:t>
            </a:r>
            <a:r>
              <a:rPr lang="en-US" dirty="0" smtClean="0">
                <a:solidFill>
                  <a:schemeClr val="bg1"/>
                </a:solidFill>
              </a:rPr>
              <a:t> u NDC </a:t>
            </a:r>
            <a:r>
              <a:rPr lang="en-US" dirty="0" err="1" smtClean="0">
                <a:solidFill>
                  <a:schemeClr val="bg1"/>
                </a:solidFill>
              </a:rPr>
              <a:t>CGESa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777" y="2458849"/>
            <a:ext cx="11273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EUCLID je </a:t>
            </a:r>
            <a:r>
              <a:rPr lang="en-US" dirty="0" err="1" smtClean="0">
                <a:solidFill>
                  <a:schemeClr val="bg1"/>
                </a:solidFill>
              </a:rPr>
              <a:t>Evropska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mreža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lociranje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nastala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saradnjom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udruživanjem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mreža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pojedinih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zemalja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ciljem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otkrivanja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lociranja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efikasnom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detekcijom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preciznim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lociranjem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području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čitave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Evrope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Sastoji</a:t>
            </a:r>
            <a:r>
              <a:rPr lang="en-US" dirty="0" smtClean="0">
                <a:solidFill>
                  <a:schemeClr val="bg1"/>
                </a:solidFill>
              </a:rPr>
              <a:t> se od 75 </a:t>
            </a:r>
            <a:r>
              <a:rPr lang="en-US" dirty="0" err="1" smtClean="0">
                <a:solidFill>
                  <a:schemeClr val="bg1"/>
                </a:solidFill>
              </a:rPr>
              <a:t>senzora</a:t>
            </a:r>
            <a:r>
              <a:rPr lang="en-US" dirty="0" smtClean="0">
                <a:solidFill>
                  <a:schemeClr val="bg1"/>
                </a:solidFill>
              </a:rPr>
              <a:t> - </a:t>
            </a:r>
            <a:r>
              <a:rPr lang="en-US" dirty="0" err="1" smtClean="0">
                <a:solidFill>
                  <a:schemeClr val="bg1"/>
                </a:solidFill>
              </a:rPr>
              <a:t>četiri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različita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tipa</a:t>
            </a:r>
            <a:r>
              <a:rPr lang="en-US" dirty="0" smtClean="0">
                <a:solidFill>
                  <a:schemeClr val="bg1"/>
                </a:solidFill>
              </a:rPr>
              <a:t> (LPATS3, IMPACT; LPATS-IV, IMPACT-ESP).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437" y="3753742"/>
            <a:ext cx="11127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Zemlje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uključene</a:t>
            </a:r>
            <a:r>
              <a:rPr lang="en-US" dirty="0" smtClean="0">
                <a:solidFill>
                  <a:schemeClr val="bg1"/>
                </a:solidFill>
              </a:rPr>
              <a:t> u EUCLID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Njemačka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Austrija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Mađarska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Češka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Slovenija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Danska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Belgija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Luksemburg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Italija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Poljska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Slovačka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Norveška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Finska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Danska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Švedska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Francuska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6776" y="4494637"/>
            <a:ext cx="11134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Cilj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mreže</a:t>
            </a:r>
            <a:r>
              <a:rPr lang="en-US" dirty="0" smtClean="0">
                <a:solidFill>
                  <a:schemeClr val="bg1"/>
                </a:solidFill>
              </a:rPr>
              <a:t> je da se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osnovi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saradnje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pojedinih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nacionalnih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mreža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lociranje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uspostavi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jedinstvena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mreža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području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većeg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dijela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Evrope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Ovaj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mtClean="0">
                <a:solidFill>
                  <a:schemeClr val="bg1"/>
                </a:solidFill>
              </a:rPr>
              <a:t>sistem </a:t>
            </a:r>
            <a:r>
              <a:rPr lang="en-US" dirty="0" err="1" smtClean="0">
                <a:solidFill>
                  <a:schemeClr val="bg1"/>
                </a:solidFill>
              </a:rPr>
              <a:t>memoriše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dobijene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podatke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posebne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baze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koje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prilagođene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potrebama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korisnika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podatke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02" y="941499"/>
            <a:ext cx="1530229" cy="6462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902" y="158773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svaki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udar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glavni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parametri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–</a:t>
            </a:r>
            <a:r>
              <a:rPr lang="en-US" dirty="0" err="1" smtClean="0">
                <a:solidFill>
                  <a:schemeClr val="bg1"/>
                </a:solidFill>
              </a:rPr>
              <a:t>vrijeme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udara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–</a:t>
            </a:r>
            <a:r>
              <a:rPr lang="en-US" dirty="0" err="1" smtClean="0">
                <a:solidFill>
                  <a:schemeClr val="bg1"/>
                </a:solidFill>
              </a:rPr>
              <a:t>geografski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položaj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geografska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širina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dužina</a:t>
            </a:r>
            <a:r>
              <a:rPr lang="en-US" dirty="0" smtClean="0">
                <a:solidFill>
                  <a:schemeClr val="bg1"/>
                </a:solidFill>
              </a:rPr>
              <a:t>);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–</a:t>
            </a:r>
            <a:r>
              <a:rPr lang="en-US" dirty="0" err="1" smtClean="0">
                <a:solidFill>
                  <a:schemeClr val="bg1"/>
                </a:solidFill>
              </a:rPr>
              <a:t>amplituda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polaritet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udara</a:t>
            </a:r>
            <a:r>
              <a:rPr lang="en-US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–</a:t>
            </a:r>
            <a:r>
              <a:rPr lang="en-US" dirty="0" err="1" smtClean="0">
                <a:solidFill>
                  <a:schemeClr val="bg1"/>
                </a:solidFill>
              </a:rPr>
              <a:t>broj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povratnih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udara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780" y="33534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Podaci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dobijeni</a:t>
            </a:r>
            <a:r>
              <a:rPr lang="en-US" dirty="0" smtClean="0">
                <a:solidFill>
                  <a:schemeClr val="bg1"/>
                </a:solidFill>
              </a:rPr>
              <a:t> od </a:t>
            </a:r>
            <a:r>
              <a:rPr lang="en-US" dirty="0" err="1" smtClean="0">
                <a:solidFill>
                  <a:schemeClr val="bg1"/>
                </a:solidFill>
              </a:rPr>
              <a:t>svih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senzora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sesakupljaju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dva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središnja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pogonska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centra</a:t>
            </a:r>
            <a:r>
              <a:rPr lang="en-US" dirty="0" smtClean="0">
                <a:solidFill>
                  <a:schemeClr val="bg1"/>
                </a:solidFill>
              </a:rPr>
              <a:t>, Karlsruhe(</a:t>
            </a:r>
            <a:r>
              <a:rPr lang="en-US" dirty="0" err="1" smtClean="0">
                <a:solidFill>
                  <a:schemeClr val="bg1"/>
                </a:solidFill>
              </a:rPr>
              <a:t>Njemačka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Beč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Austrija</a:t>
            </a:r>
            <a:r>
              <a:rPr lang="en-US" dirty="0" smtClean="0">
                <a:solidFill>
                  <a:schemeClr val="bg1"/>
                </a:solidFill>
              </a:rPr>
              <a:t>), </a:t>
            </a:r>
            <a:r>
              <a:rPr lang="en-US" dirty="0" err="1" smtClean="0">
                <a:solidFill>
                  <a:schemeClr val="bg1"/>
                </a:solidFill>
              </a:rPr>
              <a:t>gdje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obrađuju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istovremeno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629" y="1286248"/>
            <a:ext cx="3052608" cy="30526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2100" y="4437812"/>
            <a:ext cx="11621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 </a:t>
            </a:r>
            <a:r>
              <a:rPr lang="en-US" dirty="0" err="1" smtClean="0">
                <a:solidFill>
                  <a:schemeClr val="bg1"/>
                </a:solidFill>
              </a:rPr>
              <a:t>projektu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stvaranja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prvog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loiranje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munja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Sloveniji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se 1996. </a:t>
            </a:r>
            <a:r>
              <a:rPr lang="en-US" dirty="0" err="1" smtClean="0">
                <a:solidFill>
                  <a:schemeClr val="bg1"/>
                </a:solidFill>
              </a:rPr>
              <a:t>godine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udružili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Elektroinštitut</a:t>
            </a:r>
            <a:r>
              <a:rPr lang="en-US" dirty="0" smtClean="0">
                <a:solidFill>
                  <a:schemeClr val="bg1"/>
                </a:solidFill>
              </a:rPr>
              <a:t> Milan </a:t>
            </a:r>
            <a:r>
              <a:rPr lang="en-US" dirty="0" err="1" smtClean="0">
                <a:solidFill>
                  <a:schemeClr val="bg1"/>
                </a:solidFill>
              </a:rPr>
              <a:t>Vidmar</a:t>
            </a:r>
            <a:r>
              <a:rPr lang="en-US" dirty="0" smtClean="0">
                <a:solidFill>
                  <a:schemeClr val="bg1"/>
                </a:solidFill>
              </a:rPr>
              <a:t> (EIMV)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Slovenija</a:t>
            </a:r>
            <a:r>
              <a:rPr lang="en-US" dirty="0" smtClean="0">
                <a:solidFill>
                  <a:schemeClr val="bg1"/>
                </a:solidFill>
              </a:rPr>
              <a:t> (ELES).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pušten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pogon</a:t>
            </a:r>
            <a:r>
              <a:rPr lang="en-US" dirty="0" smtClean="0">
                <a:solidFill>
                  <a:schemeClr val="bg1"/>
                </a:solidFill>
              </a:rPr>
              <a:t> 1997. </a:t>
            </a:r>
            <a:r>
              <a:rPr lang="en-US" dirty="0" err="1" smtClean="0">
                <a:solidFill>
                  <a:schemeClr val="bg1"/>
                </a:solidFill>
              </a:rPr>
              <a:t>godine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pomoć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finskog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meteorološkog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instituta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doprinio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softverom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analizatora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položaja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dirty="0" err="1" smtClean="0">
                <a:solidFill>
                  <a:schemeClr val="bg1"/>
                </a:solidFill>
              </a:rPr>
              <a:t>Sredinom</a:t>
            </a:r>
            <a:r>
              <a:rPr lang="en-US" dirty="0" smtClean="0">
                <a:solidFill>
                  <a:schemeClr val="bg1"/>
                </a:solidFill>
              </a:rPr>
              <a:t> 1998.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puštena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pogon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dva</a:t>
            </a:r>
            <a:r>
              <a:rPr lang="en-US" dirty="0" smtClean="0">
                <a:solidFill>
                  <a:schemeClr val="bg1"/>
                </a:solidFill>
              </a:rPr>
              <a:t> LPATS III </a:t>
            </a:r>
            <a:r>
              <a:rPr lang="en-US" dirty="0" err="1" smtClean="0">
                <a:solidFill>
                  <a:schemeClr val="bg1"/>
                </a:solidFill>
              </a:rPr>
              <a:t>senzora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potpomognuti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8 </a:t>
            </a:r>
            <a:r>
              <a:rPr lang="en-US" dirty="0" err="1" smtClean="0">
                <a:solidFill>
                  <a:schemeClr val="bg1"/>
                </a:solidFill>
              </a:rPr>
              <a:t>senzora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</a:t>
            </a:r>
            <a:r>
              <a:rPr lang="en-US" dirty="0" smtClean="0">
                <a:solidFill>
                  <a:schemeClr val="bg1"/>
                </a:solidFill>
              </a:rPr>
              <a:t> ALDIS Sistema. </a:t>
            </a:r>
            <a:r>
              <a:rPr lang="en-US" dirty="0" err="1" smtClean="0">
                <a:solidFill>
                  <a:schemeClr val="bg1"/>
                </a:solidFill>
              </a:rPr>
              <a:t>Ovaj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nazvan</a:t>
            </a:r>
            <a:r>
              <a:rPr lang="en-US" dirty="0" smtClean="0">
                <a:solidFill>
                  <a:schemeClr val="bg1"/>
                </a:solidFill>
              </a:rPr>
              <a:t> SCALAR (</a:t>
            </a:r>
            <a:r>
              <a:rPr lang="en-US" dirty="0" err="1" smtClean="0">
                <a:solidFill>
                  <a:schemeClr val="bg1"/>
                </a:solidFill>
              </a:rPr>
              <a:t>Slovenski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Centar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Avtomatsko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Lokalizacijo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Atmosferskih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Razelekritev</a:t>
            </a:r>
            <a:r>
              <a:rPr lang="en-US" dirty="0" smtClean="0">
                <a:solidFill>
                  <a:schemeClr val="bg1"/>
                </a:solidFill>
              </a:rPr>
              <a:t>). U </a:t>
            </a:r>
            <a:r>
              <a:rPr lang="en-US" dirty="0" err="1" smtClean="0">
                <a:solidFill>
                  <a:schemeClr val="bg1"/>
                </a:solidFill>
              </a:rPr>
              <a:t>NDCu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ovaj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sistem</a:t>
            </a:r>
            <a:r>
              <a:rPr lang="en-US" dirty="0" smtClean="0">
                <a:solidFill>
                  <a:schemeClr val="bg1"/>
                </a:solidFill>
              </a:rPr>
              <a:t> , </a:t>
            </a:r>
            <a:r>
              <a:rPr lang="en-US" dirty="0" err="1" smtClean="0">
                <a:solidFill>
                  <a:schemeClr val="bg1"/>
                </a:solidFill>
              </a:rPr>
              <a:t>takođe</a:t>
            </a:r>
            <a:r>
              <a:rPr lang="en-US" dirty="0" smtClean="0">
                <a:solidFill>
                  <a:schemeClr val="bg1"/>
                </a:solidFill>
              </a:rPr>
              <a:t> od </a:t>
            </a:r>
            <a:r>
              <a:rPr lang="en-US" dirty="0" err="1" smtClean="0">
                <a:solidFill>
                  <a:schemeClr val="bg1"/>
                </a:solidFill>
              </a:rPr>
              <a:t>skora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funkciji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77" y="-1998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68" y="-44109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78" y="-21633"/>
            <a:ext cx="1735810" cy="12862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6731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Marko Živković, dipl.el.ing</a:t>
            </a:r>
            <a:r>
              <a:rPr lang="en-US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hr-H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Crnogorski Elektroprenosni Sistem (CGES)</a:t>
            </a:r>
            <a:endParaRPr lang="en-US" dirty="0" smtClean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hr-HR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marko.zivkovic@cges.me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9248" y="5942019"/>
            <a:ext cx="5372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</a:t>
            </a:r>
            <a:r>
              <a:rPr lang="en-US" dirty="0" err="1" smtClean="0">
                <a:solidFill>
                  <a:schemeClr val="bg1"/>
                </a:solidFill>
              </a:rPr>
              <a:t>dr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Jadranka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Radović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Univerzitet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Crne</a:t>
            </a:r>
            <a:r>
              <a:rPr lang="en-US" dirty="0" smtClean="0">
                <a:solidFill>
                  <a:schemeClr val="bg1"/>
                </a:solidFill>
              </a:rPr>
              <a:t> Gore - </a:t>
            </a:r>
            <a:r>
              <a:rPr lang="en-US" dirty="0" err="1" smtClean="0">
                <a:solidFill>
                  <a:schemeClr val="bg1"/>
                </a:solidFill>
              </a:rPr>
              <a:t>Elektrotehnički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Fakultet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jradovic@ac.me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77" y="1098177"/>
            <a:ext cx="7165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69895" algn="ctr"/>
                <a:tab pos="5940425" algn="r"/>
              </a:tabLst>
            </a:pPr>
            <a:r>
              <a:rPr lang="hr-HR" sz="1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NOVI SISTEMI ZA UNAPREĐENJE UPRAVLJANJA ELEKTROENERGETSKIM SISTEMOM ( “WAMS” i </a:t>
            </a:r>
            <a:r>
              <a:rPr lang="en-US" sz="1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6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60" y="1306726"/>
            <a:ext cx="3828081" cy="4517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1573" y="2058159"/>
            <a:ext cx="60332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969895" algn="ctr"/>
                <a:tab pos="5940425" algn="r"/>
              </a:tabLst>
            </a:pPr>
            <a:r>
              <a:rPr lang="en-US" sz="5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HVALA NA PAŽNJI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21" y="3893720"/>
            <a:ext cx="5065749" cy="168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9133" y="1974459"/>
            <a:ext cx="10244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Novi </a:t>
            </a:r>
            <a:r>
              <a:rPr lang="en-US" sz="2000" dirty="0" err="1" smtClean="0">
                <a:solidFill>
                  <a:schemeClr val="bg1"/>
                </a:solidFill>
              </a:rPr>
              <a:t>softversko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hardverskim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sistemi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poboljšanje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upravljanja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elektroenergetskim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sistemom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7938" y="755468"/>
            <a:ext cx="1281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UVOD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9133" y="2923403"/>
            <a:ext cx="10244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</a:rPr>
              <a:t>Zahtjevi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kvalitetom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električne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energije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sigurnošću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pozdanošću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napajanja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potrošača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povećanje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prekograničnih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tranzita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energije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sve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većem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udjelu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obnovljivih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izvora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energije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9132" y="4180124"/>
            <a:ext cx="10244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</a:rPr>
              <a:t>Bavićemo</a:t>
            </a:r>
            <a:r>
              <a:rPr lang="en-US" sz="2000" dirty="0" smtClean="0">
                <a:solidFill>
                  <a:schemeClr val="bg1"/>
                </a:solidFill>
              </a:rPr>
              <a:t> se </a:t>
            </a:r>
            <a:r>
              <a:rPr lang="en-US" sz="2000" dirty="0" err="1" smtClean="0">
                <a:solidFill>
                  <a:schemeClr val="bg1"/>
                </a:solidFill>
              </a:rPr>
              <a:t>istorijatom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prirodom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instalacijom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tehničkim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teorijskim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opisom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sistema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WAMSa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Opisaćemo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njegovu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primjenu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opcije</a:t>
            </a:r>
            <a:r>
              <a:rPr lang="en-US" sz="2000" dirty="0" smtClean="0">
                <a:solidFill>
                  <a:schemeClr val="bg1"/>
                </a:solidFill>
              </a:rPr>
              <a:t> , </a:t>
            </a:r>
            <a:r>
              <a:rPr lang="en-US" sz="2000" dirty="0" err="1" smtClean="0">
                <a:solidFill>
                  <a:schemeClr val="bg1"/>
                </a:solidFill>
              </a:rPr>
              <a:t>kao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vezu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drugim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sistemima</a:t>
            </a:r>
            <a:r>
              <a:rPr lang="en-US" sz="2000" dirty="0" smtClean="0">
                <a:solidFill>
                  <a:schemeClr val="bg1"/>
                </a:solidFill>
              </a:rPr>
              <a:t> (SCADA, EMS, SCALAR 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6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6190" y="1509513"/>
            <a:ext cx="9324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</a:rPr>
              <a:t>Opterećenje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proizvodnju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električne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energije</a:t>
            </a:r>
            <a:r>
              <a:rPr lang="en-US" sz="2000" dirty="0" smtClean="0">
                <a:solidFill>
                  <a:schemeClr val="bg1"/>
                </a:solidFill>
              </a:rPr>
              <a:t> se </a:t>
            </a:r>
            <a:r>
              <a:rPr lang="en-US" sz="2000" dirty="0" err="1" smtClean="0">
                <a:solidFill>
                  <a:schemeClr val="bg1"/>
                </a:solidFill>
              </a:rPr>
              <a:t>povećalo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dramatično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poslijednjih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godina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338" y="907868"/>
            <a:ext cx="2805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ZAŠTO WAMS ?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9000" y="2312302"/>
            <a:ext cx="5734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* </a:t>
            </a:r>
            <a:r>
              <a:rPr lang="en-US" sz="2000" dirty="0" err="1" smtClean="0">
                <a:solidFill>
                  <a:schemeClr val="bg1"/>
                </a:solidFill>
              </a:rPr>
              <a:t>Povećana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prekogranična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trgovina</a:t>
            </a:r>
            <a:r>
              <a:rPr lang="en-US" sz="2000" dirty="0" smtClean="0">
                <a:solidFill>
                  <a:schemeClr val="bg1"/>
                </a:solidFill>
              </a:rPr>
              <a:t> u </a:t>
            </a:r>
            <a:r>
              <a:rPr lang="en-US" sz="2000" dirty="0" err="1" smtClean="0">
                <a:solidFill>
                  <a:schemeClr val="bg1"/>
                </a:solidFill>
              </a:rPr>
              <a:t>Evropi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0760" y="27761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err="1" smtClean="0">
                <a:solidFill>
                  <a:schemeClr val="bg1"/>
                </a:solidFill>
              </a:rPr>
              <a:t>Prenos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električne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energije</a:t>
            </a:r>
            <a:r>
              <a:rPr lang="en-US" b="1" i="1" dirty="0" smtClean="0">
                <a:solidFill>
                  <a:schemeClr val="bg1"/>
                </a:solidFill>
              </a:rPr>
              <a:t> u </a:t>
            </a:r>
            <a:r>
              <a:rPr lang="en-US" b="1" i="1" dirty="0" err="1" smtClean="0">
                <a:solidFill>
                  <a:schemeClr val="bg1"/>
                </a:solidFill>
              </a:rPr>
              <a:t>Evropskoj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mreži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povećao</a:t>
            </a:r>
            <a:r>
              <a:rPr lang="en-US" b="1" i="1" dirty="0" smtClean="0">
                <a:solidFill>
                  <a:schemeClr val="bg1"/>
                </a:solidFill>
              </a:rPr>
              <a:t> se </a:t>
            </a:r>
            <a:r>
              <a:rPr lang="en-US" b="1" i="1" dirty="0" err="1" smtClean="0">
                <a:solidFill>
                  <a:schemeClr val="bg1"/>
                </a:solidFill>
              </a:rPr>
              <a:t>skoro</a:t>
            </a:r>
            <a:r>
              <a:rPr lang="en-US" b="1" i="1" dirty="0" smtClean="0">
                <a:solidFill>
                  <a:schemeClr val="bg1"/>
                </a:solidFill>
              </a:rPr>
              <a:t> 6-puta u </a:t>
            </a:r>
            <a:r>
              <a:rPr lang="en-US" b="1" i="1" dirty="0" err="1" smtClean="0">
                <a:solidFill>
                  <a:schemeClr val="bg1"/>
                </a:solidFill>
              </a:rPr>
              <a:t>periodu</a:t>
            </a:r>
            <a:r>
              <a:rPr lang="en-US" b="1" i="1" dirty="0" smtClean="0">
                <a:solidFill>
                  <a:schemeClr val="bg1"/>
                </a:solidFill>
              </a:rPr>
              <a:t> od 1975 do 2008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4497" y="3677467"/>
            <a:ext cx="810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* </a:t>
            </a:r>
            <a:r>
              <a:rPr lang="en-US" sz="2000" dirty="0" err="1" smtClean="0">
                <a:solidFill>
                  <a:schemeClr val="bg1"/>
                </a:solidFill>
              </a:rPr>
              <a:t>Povećani</a:t>
            </a:r>
            <a:r>
              <a:rPr lang="en-US" sz="2000" dirty="0" smtClean="0">
                <a:solidFill>
                  <a:schemeClr val="bg1"/>
                </a:solidFill>
              </a:rPr>
              <a:t> input </a:t>
            </a:r>
            <a:r>
              <a:rPr lang="en-US" sz="2000" dirty="0" err="1" smtClean="0">
                <a:solidFill>
                  <a:schemeClr val="bg1"/>
                </a:solidFill>
              </a:rPr>
              <a:t>energije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vjetra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planirana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isključenja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postojećih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elektrana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će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uvećati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dužine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između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proizvodnje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potrošača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9995" y="4503026"/>
            <a:ext cx="3547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* </a:t>
            </a:r>
            <a:r>
              <a:rPr lang="en-US" sz="2000" dirty="0" err="1" smtClean="0">
                <a:solidFill>
                  <a:schemeClr val="bg1"/>
                </a:solidFill>
              </a:rPr>
              <a:t>Ekstremni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vremenski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uslovi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6190" y="5220524"/>
            <a:ext cx="9355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E</a:t>
            </a:r>
            <a:r>
              <a:rPr lang="en-US" sz="2000" dirty="0" err="1" smtClean="0">
                <a:solidFill>
                  <a:schemeClr val="bg1"/>
                </a:solidFill>
              </a:rPr>
              <a:t>nergetski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ubrzano</a:t>
            </a:r>
            <a:r>
              <a:rPr lang="en-US" sz="2000" dirty="0" smtClean="0">
                <a:solidFill>
                  <a:schemeClr val="bg1"/>
                </a:solidFill>
              </a:rPr>
              <a:t> ide </a:t>
            </a:r>
            <a:r>
              <a:rPr lang="en-US" sz="2000" dirty="0" err="1" smtClean="0">
                <a:solidFill>
                  <a:schemeClr val="bg1"/>
                </a:solidFill>
              </a:rPr>
              <a:t>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funcionisanju</a:t>
            </a:r>
            <a:r>
              <a:rPr lang="en-US" sz="2000" dirty="0" smtClean="0">
                <a:solidFill>
                  <a:schemeClr val="bg1"/>
                </a:solidFill>
              </a:rPr>
              <a:t> u </a:t>
            </a:r>
            <a:r>
              <a:rPr lang="en-US" sz="2000" dirty="0" err="1" smtClean="0">
                <a:solidFill>
                  <a:schemeClr val="bg1"/>
                </a:solidFill>
              </a:rPr>
              <a:t>granicama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bliskim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njegovim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limitu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8345" y="5087992"/>
            <a:ext cx="2805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 ZAKLJUČAK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792" y="1055415"/>
            <a:ext cx="6301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Wide Area Monitoring System - WAMS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7984" y="1710987"/>
            <a:ext cx="73255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koristi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sinhrofazore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pomaže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pomoću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veoma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brzih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analiza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sistemskih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situacija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1740" y="2738236"/>
            <a:ext cx="5396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CGES </a:t>
            </a:r>
            <a:r>
              <a:rPr lang="en-US" sz="2000" dirty="0" err="1" smtClean="0">
                <a:solidFill>
                  <a:schemeClr val="bg1"/>
                </a:solidFill>
              </a:rPr>
              <a:t>posjeduje</a:t>
            </a:r>
            <a:r>
              <a:rPr lang="en-US" sz="2000" dirty="0" smtClean="0">
                <a:solidFill>
                  <a:schemeClr val="bg1"/>
                </a:solidFill>
              </a:rPr>
              <a:t> WAMS </a:t>
            </a:r>
            <a:r>
              <a:rPr lang="en-US" sz="2000" dirty="0" err="1" smtClean="0">
                <a:solidFill>
                  <a:schemeClr val="bg1"/>
                </a:solidFill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</a:t>
            </a:r>
            <a:r>
              <a:rPr lang="en-US" sz="2000" dirty="0" smtClean="0">
                <a:solidFill>
                  <a:schemeClr val="bg1"/>
                </a:solidFill>
              </a:rPr>
              <a:t> 4 </a:t>
            </a:r>
            <a:r>
              <a:rPr lang="en-US" sz="2000" dirty="0" err="1" smtClean="0">
                <a:solidFill>
                  <a:schemeClr val="bg1"/>
                </a:solidFill>
              </a:rPr>
              <a:t>PMUa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0" name="Picture 5" descr="sinusoid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72" y="1517080"/>
            <a:ext cx="2534570" cy="14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730" y="3135478"/>
            <a:ext cx="4479010" cy="1681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731" y="4790852"/>
            <a:ext cx="4479010" cy="1716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31798" y="36642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* </a:t>
            </a:r>
            <a:r>
              <a:rPr lang="en-US" b="1" i="1" dirty="0" err="1" smtClean="0">
                <a:solidFill>
                  <a:schemeClr val="bg1"/>
                </a:solidFill>
              </a:rPr>
              <a:t>Potreba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za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više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energije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povećanjem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broja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stanovnika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i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razvojem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turizma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i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industrije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45207" y="4411076"/>
            <a:ext cx="5628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* </a:t>
            </a:r>
            <a:r>
              <a:rPr lang="en-US" b="1" i="1" dirty="0" err="1" smtClean="0">
                <a:solidFill>
                  <a:schemeClr val="bg1"/>
                </a:solidFill>
              </a:rPr>
              <a:t>Zahtijevi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za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smanjenjem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emisije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štetnih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gasova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2794" y="5018474"/>
            <a:ext cx="5589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 </a:t>
            </a:r>
            <a:r>
              <a:rPr lang="en-US" b="1" dirty="0" err="1" smtClean="0">
                <a:solidFill>
                  <a:schemeClr val="bg1"/>
                </a:solidFill>
              </a:rPr>
              <a:t>Integracija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upravljanje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novim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izvorima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obnovljive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energije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2308" y="1067394"/>
            <a:ext cx="6074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Od tradicionalne do mreže budućnosti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931" y="1787494"/>
            <a:ext cx="2956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err="1" smtClean="0">
                <a:solidFill>
                  <a:schemeClr val="bg1"/>
                </a:solidFill>
              </a:rPr>
              <a:t>Tradicionalne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mreže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22675" y="1787494"/>
            <a:ext cx="2230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- </a:t>
            </a:r>
            <a:r>
              <a:rPr lang="en-US" sz="2000" b="1" dirty="0" err="1" smtClean="0">
                <a:solidFill>
                  <a:schemeClr val="bg1"/>
                </a:solidFill>
              </a:rPr>
              <a:t>Buduće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mreže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285" y="264923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• </a:t>
            </a:r>
            <a:r>
              <a:rPr lang="en-US" sz="2000" dirty="0" err="1" smtClean="0">
                <a:solidFill>
                  <a:schemeClr val="bg1"/>
                </a:solidFill>
              </a:rPr>
              <a:t>Centralizovana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proizvodnja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energije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• </a:t>
            </a:r>
            <a:r>
              <a:rPr lang="en-US" sz="2000" dirty="0" err="1" smtClean="0">
                <a:solidFill>
                  <a:schemeClr val="bg1"/>
                </a:solidFill>
              </a:rPr>
              <a:t>Energetski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tok</a:t>
            </a:r>
            <a:r>
              <a:rPr lang="en-US" sz="2000" dirty="0" smtClean="0">
                <a:solidFill>
                  <a:schemeClr val="bg1"/>
                </a:solidFill>
              </a:rPr>
              <a:t> u </a:t>
            </a:r>
            <a:r>
              <a:rPr lang="en-US" sz="2000" dirty="0" err="1" smtClean="0">
                <a:solidFill>
                  <a:schemeClr val="bg1"/>
                </a:solidFill>
              </a:rPr>
              <a:t>jednom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pravcu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• </a:t>
            </a:r>
            <a:r>
              <a:rPr lang="en-US" sz="2000" dirty="0" err="1" smtClean="0">
                <a:solidFill>
                  <a:schemeClr val="bg1"/>
                </a:solidFill>
              </a:rPr>
              <a:t>Proizovnja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prati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opterećenje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• </a:t>
            </a:r>
            <a:r>
              <a:rPr lang="en-US" sz="2000" dirty="0" err="1" smtClean="0">
                <a:solidFill>
                  <a:schemeClr val="bg1"/>
                </a:solidFill>
              </a:rPr>
              <a:t>Upravljanje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bazirano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iskustvu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iz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prošlosti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33549" y="2732290"/>
            <a:ext cx="59584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 err="1" smtClean="0">
                <a:solidFill>
                  <a:schemeClr val="bg1"/>
                </a:solidFill>
              </a:rPr>
              <a:t>Manadžment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strane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potrošača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 err="1" smtClean="0">
                <a:solidFill>
                  <a:schemeClr val="bg1"/>
                </a:solidFill>
              </a:rPr>
              <a:t>Decentralizovana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proizvodnja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energije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obnovljivi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izvori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 err="1" smtClean="0">
                <a:solidFill>
                  <a:schemeClr val="bg1"/>
                </a:solidFill>
              </a:rPr>
              <a:t>Potrošači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postati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takođe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proizvođači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• Multi-</a:t>
            </a:r>
            <a:r>
              <a:rPr lang="en-US" dirty="0" err="1" smtClean="0">
                <a:solidFill>
                  <a:schemeClr val="bg1"/>
                </a:solidFill>
              </a:rPr>
              <a:t>direkcionalni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električne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energije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 err="1" smtClean="0">
                <a:solidFill>
                  <a:schemeClr val="bg1"/>
                </a:solidFill>
              </a:rPr>
              <a:t>Upravljanje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bazirano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više</a:t>
            </a:r>
            <a:r>
              <a:rPr lang="en-US" dirty="0" smtClean="0">
                <a:solidFill>
                  <a:schemeClr val="bg1"/>
                </a:solidFill>
              </a:rPr>
              <a:t> u real-</a:t>
            </a:r>
            <a:r>
              <a:rPr lang="en-US" dirty="0" err="1" smtClean="0">
                <a:solidFill>
                  <a:schemeClr val="bg1"/>
                </a:solidFill>
              </a:rPr>
              <a:t>timeu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301" y="1002495"/>
            <a:ext cx="9211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TEHNIČKI I TEORIJSKI OPIS </a:t>
            </a:r>
            <a:r>
              <a:rPr lang="en-US" sz="2400" b="1" dirty="0" err="1" smtClean="0">
                <a:solidFill>
                  <a:schemeClr val="bg1"/>
                </a:solidFill>
              </a:rPr>
              <a:t>Phasor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Masurament</a:t>
            </a:r>
            <a:r>
              <a:rPr lang="en-US" sz="2400" b="1" dirty="0" smtClean="0">
                <a:solidFill>
                  <a:schemeClr val="bg1"/>
                </a:solidFill>
              </a:rPr>
              <a:t> Unit (PMU)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3620" y="1867000"/>
            <a:ext cx="9844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pl-PL" sz="2000" dirty="0" smtClean="0">
                <a:solidFill>
                  <a:schemeClr val="bg1"/>
                </a:solidFill>
              </a:rPr>
              <a:t>Na najvažnijim tačkama u mreži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postave se Phasor Masuraments Unit (PMU)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620" y="2216303"/>
            <a:ext cx="11308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 smtClean="0">
                <a:solidFill>
                  <a:schemeClr val="bg1"/>
                </a:solidFill>
              </a:rPr>
              <a:t>bitni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proizvodni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čvorovi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Elektrane</a:t>
            </a:r>
            <a:r>
              <a:rPr lang="en-US" dirty="0" smtClean="0">
                <a:solidFill>
                  <a:schemeClr val="bg1"/>
                </a:solidFill>
              </a:rPr>
              <a:t>), </a:t>
            </a:r>
            <a:r>
              <a:rPr lang="en-US" dirty="0" err="1" smtClean="0">
                <a:solidFill>
                  <a:schemeClr val="bg1"/>
                </a:solidFill>
              </a:rPr>
              <a:t>Interkonektivne</a:t>
            </a:r>
            <a:r>
              <a:rPr lang="en-US" dirty="0" smtClean="0">
                <a:solidFill>
                  <a:schemeClr val="bg1"/>
                </a:solidFill>
              </a:rPr>
              <a:t> TS, </a:t>
            </a:r>
            <a:r>
              <a:rPr lang="en-US" dirty="0" err="1" smtClean="0">
                <a:solidFill>
                  <a:schemeClr val="bg1"/>
                </a:solidFill>
              </a:rPr>
              <a:t>Veliki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potrošački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čvorovi</a:t>
            </a:r>
            <a:r>
              <a:rPr lang="en-US" dirty="0" smtClean="0">
                <a:solidFill>
                  <a:schemeClr val="bg1"/>
                </a:solidFill>
              </a:rPr>
              <a:t> - </a:t>
            </a:r>
            <a:r>
              <a:rPr lang="en-US" dirty="0" err="1" smtClean="0">
                <a:solidFill>
                  <a:schemeClr val="bg1"/>
                </a:solidFill>
              </a:rPr>
              <a:t>gradovi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industrija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619" y="2690336"/>
            <a:ext cx="11308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Oni u </a:t>
            </a:r>
            <a:r>
              <a:rPr lang="en-US" dirty="0" err="1" smtClean="0">
                <a:solidFill>
                  <a:schemeClr val="bg1"/>
                </a:solidFill>
              </a:rPr>
              <a:t>visokoj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vremenskoj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rezoluciji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mjerenjem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karakteristika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fazora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prikupljaju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bitnije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informacije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Vrijeme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otkucavanja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snepšota</a:t>
            </a:r>
            <a:r>
              <a:rPr lang="en-US" dirty="0" smtClean="0">
                <a:solidFill>
                  <a:schemeClr val="bg1"/>
                </a:solidFill>
              </a:rPr>
              <a:t>: 1 </a:t>
            </a:r>
            <a:r>
              <a:rPr lang="en-US" dirty="0" err="1" smtClean="0">
                <a:solidFill>
                  <a:schemeClr val="bg1"/>
                </a:solidFill>
              </a:rPr>
              <a:t>mikrosekunda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dok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Apsolutna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mogućnost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greške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mjerenja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ugla</a:t>
            </a:r>
            <a:r>
              <a:rPr lang="en-US" dirty="0" smtClean="0">
                <a:solidFill>
                  <a:schemeClr val="bg1"/>
                </a:solidFill>
              </a:rPr>
              <a:t>:   &lt; 0.1 </a:t>
            </a:r>
            <a:r>
              <a:rPr lang="en-US" dirty="0" err="1" smtClean="0">
                <a:solidFill>
                  <a:schemeClr val="bg1"/>
                </a:solidFill>
              </a:rPr>
              <a:t>stepen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250" y="3805127"/>
            <a:ext cx="11308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Sve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lokacje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PMUova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vremenski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sinhronizovane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putem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GPSa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povezane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nadređenim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dispečerskim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centrom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250" y="4754304"/>
            <a:ext cx="11308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Na </a:t>
            </a:r>
            <a:r>
              <a:rPr lang="en-US" dirty="0" err="1" smtClean="0">
                <a:solidFill>
                  <a:schemeClr val="bg1"/>
                </a:solidFill>
              </a:rPr>
              <a:t>modernim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displejima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više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mogućih</a:t>
            </a:r>
            <a:r>
              <a:rPr lang="en-US" dirty="0" smtClean="0">
                <a:solidFill>
                  <a:schemeClr val="bg1"/>
                </a:solidFill>
              </a:rPr>
              <a:t> (User </a:t>
            </a:r>
            <a:r>
              <a:rPr lang="en-US" dirty="0" err="1" smtClean="0">
                <a:solidFill>
                  <a:schemeClr val="bg1"/>
                </a:solidFill>
              </a:rPr>
              <a:t>frendly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prozora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prisutan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veliki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broj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aplikacija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grafickih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prozora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tabela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kojima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moguće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vršiti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broj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analiza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kao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direktan</a:t>
            </a:r>
            <a:r>
              <a:rPr lang="en-US" dirty="0" smtClean="0">
                <a:solidFill>
                  <a:schemeClr val="bg1"/>
                </a:solidFill>
              </a:rPr>
              <a:t> Real-Time monitoring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56" y="2355743"/>
            <a:ext cx="6310892" cy="1743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16" y="4083674"/>
            <a:ext cx="6310432" cy="1760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816" y="1232360"/>
            <a:ext cx="4176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Tipična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arhitektura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WAMSa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3206" y="1217516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Istorijat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3206" y="1832680"/>
            <a:ext cx="5057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1893, </a:t>
            </a:r>
            <a:r>
              <a:rPr lang="en-US" dirty="0" err="1" smtClean="0">
                <a:solidFill>
                  <a:schemeClr val="bg1"/>
                </a:solidFill>
              </a:rPr>
              <a:t>Čarls</a:t>
            </a:r>
            <a:r>
              <a:rPr lang="en-US" dirty="0" smtClean="0">
                <a:solidFill>
                  <a:schemeClr val="bg1"/>
                </a:solidFill>
              </a:rPr>
              <a:t> Proteus </a:t>
            </a:r>
            <a:r>
              <a:rPr lang="en-US" dirty="0" err="1" smtClean="0">
                <a:solidFill>
                  <a:schemeClr val="bg1"/>
                </a:solidFill>
              </a:rPr>
              <a:t>Štrajmec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prezentovao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naučni</a:t>
            </a:r>
            <a:r>
              <a:rPr lang="en-US" dirty="0" smtClean="0">
                <a:solidFill>
                  <a:schemeClr val="bg1"/>
                </a:solidFill>
              </a:rPr>
              <a:t> rad o </a:t>
            </a:r>
            <a:r>
              <a:rPr lang="en-US" dirty="0" err="1" smtClean="0">
                <a:solidFill>
                  <a:schemeClr val="bg1"/>
                </a:solidFill>
              </a:rPr>
              <a:t>uprošćenom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matematičkom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opisu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forme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talasa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naizmjeničnog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elektriciteta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206" y="3013465"/>
            <a:ext cx="52603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Izumom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Phasor</a:t>
            </a:r>
            <a:r>
              <a:rPr lang="en-US" sz="1600" dirty="0" smtClean="0">
                <a:solidFill>
                  <a:schemeClr val="bg1"/>
                </a:solidFill>
              </a:rPr>
              <a:t> measurement units (PMU) 1988 od </a:t>
            </a:r>
            <a:r>
              <a:rPr lang="en-US" sz="1600" dirty="0" err="1" smtClean="0">
                <a:solidFill>
                  <a:schemeClr val="bg1"/>
                </a:solidFill>
              </a:rPr>
              <a:t>strane</a:t>
            </a:r>
            <a:r>
              <a:rPr lang="en-US" sz="1600" dirty="0" smtClean="0">
                <a:solidFill>
                  <a:schemeClr val="bg1"/>
                </a:solidFill>
              </a:rPr>
              <a:t> Dr. </a:t>
            </a:r>
            <a:r>
              <a:rPr lang="en-US" sz="1600" dirty="0" err="1" smtClean="0">
                <a:solidFill>
                  <a:schemeClr val="bg1"/>
                </a:solidFill>
              </a:rPr>
              <a:t>Arun</a:t>
            </a:r>
            <a:r>
              <a:rPr lang="en-US" sz="1600" dirty="0" smtClean="0">
                <a:solidFill>
                  <a:schemeClr val="bg1"/>
                </a:solidFill>
              </a:rPr>
              <a:t> G. </a:t>
            </a:r>
            <a:r>
              <a:rPr lang="en-US" sz="1600" dirty="0" err="1" smtClean="0">
                <a:solidFill>
                  <a:schemeClr val="bg1"/>
                </a:solidFill>
              </a:rPr>
              <a:t>Phadke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 Dr. James S. Thorp u Virginia Tech, </a:t>
            </a:r>
            <a:r>
              <a:rPr lang="en-US" sz="1600" dirty="0" err="1" smtClean="0">
                <a:solidFill>
                  <a:schemeClr val="bg1"/>
                </a:solidFill>
              </a:rPr>
              <a:t>Štrajmecova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tehnika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proračuna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fazora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evoluirala</a:t>
            </a:r>
            <a:r>
              <a:rPr lang="en-US" sz="1600" dirty="0" smtClean="0">
                <a:solidFill>
                  <a:schemeClr val="bg1"/>
                </a:solidFill>
              </a:rPr>
              <a:t> je u </a:t>
            </a:r>
            <a:r>
              <a:rPr lang="en-US" sz="1600" dirty="0" err="1" smtClean="0">
                <a:solidFill>
                  <a:schemeClr val="bg1"/>
                </a:solidFill>
              </a:rPr>
              <a:t>proračun</a:t>
            </a:r>
            <a:r>
              <a:rPr lang="en-US" sz="1600" dirty="0" smtClean="0">
                <a:solidFill>
                  <a:schemeClr val="bg1"/>
                </a:solidFill>
              </a:rPr>
              <a:t> real time </a:t>
            </a:r>
            <a:r>
              <a:rPr lang="en-US" sz="1600" dirty="0" err="1" smtClean="0">
                <a:solidFill>
                  <a:schemeClr val="bg1"/>
                </a:solidFill>
              </a:rPr>
              <a:t>mjerenja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fazora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koja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sinhronizovana</a:t>
            </a:r>
            <a:r>
              <a:rPr lang="en-US" sz="1600" dirty="0" smtClean="0">
                <a:solidFill>
                  <a:schemeClr val="bg1"/>
                </a:solidFill>
              </a:rPr>
              <a:t> (GPS-om).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3206" y="4458693"/>
            <a:ext cx="5260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 </a:t>
            </a:r>
            <a:r>
              <a:rPr lang="en-US" dirty="0" err="1" smtClean="0">
                <a:solidFill>
                  <a:schemeClr val="bg1"/>
                </a:solidFill>
              </a:rPr>
              <a:t>Najraniji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izgrađeni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prototipi</a:t>
            </a:r>
            <a:r>
              <a:rPr lang="en-US" dirty="0" smtClean="0">
                <a:solidFill>
                  <a:schemeClr val="bg1"/>
                </a:solidFill>
              </a:rPr>
              <a:t> PMUs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izgrađeni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Virginia Tech-u,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Macrodyne</a:t>
            </a:r>
            <a:r>
              <a:rPr lang="en-US" dirty="0" smtClean="0">
                <a:solidFill>
                  <a:schemeClr val="bg1"/>
                </a:solidFill>
              </a:rPr>
              <a:t> 1992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5753" y="1264615"/>
            <a:ext cx="609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Šta</a:t>
            </a:r>
            <a:r>
              <a:rPr lang="en-US" sz="2400" b="1" dirty="0" smtClean="0">
                <a:solidFill>
                  <a:schemeClr val="bg1"/>
                </a:solidFill>
              </a:rPr>
              <a:t> je to </a:t>
            </a:r>
            <a:r>
              <a:rPr lang="en-US" sz="2400" b="1" dirty="0" err="1" smtClean="0">
                <a:solidFill>
                  <a:schemeClr val="bg1"/>
                </a:solidFill>
              </a:rPr>
              <a:t>Phasor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Masurament</a:t>
            </a:r>
            <a:r>
              <a:rPr lang="en-US" sz="2400" b="1" dirty="0" smtClean="0">
                <a:solidFill>
                  <a:schemeClr val="bg1"/>
                </a:solidFill>
              </a:rPr>
              <a:t> Unit (PMU)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772" y="2185902"/>
            <a:ext cx="11530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To je </a:t>
            </a:r>
            <a:r>
              <a:rPr lang="en-US" sz="2000" dirty="0" err="1" smtClean="0">
                <a:solidFill>
                  <a:schemeClr val="bg1"/>
                </a:solidFill>
              </a:rPr>
              <a:t>uređaj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koji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mjeri</a:t>
            </a:r>
            <a:r>
              <a:rPr lang="en-US" sz="2000" dirty="0" smtClean="0">
                <a:solidFill>
                  <a:schemeClr val="bg1"/>
                </a:solidFill>
              </a:rPr>
              <a:t> el. </a:t>
            </a:r>
            <a:r>
              <a:rPr lang="en-US" sz="2000" dirty="0" err="1" smtClean="0">
                <a:solidFill>
                  <a:schemeClr val="bg1"/>
                </a:solidFill>
              </a:rPr>
              <a:t>talase</a:t>
            </a:r>
            <a:r>
              <a:rPr lang="en-US" sz="2000" dirty="0" smtClean="0">
                <a:solidFill>
                  <a:schemeClr val="bg1"/>
                </a:solidFill>
              </a:rPr>
              <a:t> u el. </a:t>
            </a:r>
            <a:r>
              <a:rPr lang="en-US" sz="2000" dirty="0" err="1" smtClean="0">
                <a:solidFill>
                  <a:schemeClr val="bg1"/>
                </a:solidFill>
              </a:rPr>
              <a:t>mreži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koristeći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uobičajene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mjerače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vremena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sinhronizaciju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772" y="2967335"/>
            <a:ext cx="11530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err="1" smtClean="0">
                <a:solidFill>
                  <a:schemeClr val="bg1"/>
                </a:solidFill>
              </a:rPr>
              <a:t>Vremenska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sinhronizacija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omogućava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sinhronizaciju</a:t>
            </a:r>
            <a:r>
              <a:rPr lang="en-US" sz="2000" dirty="0" smtClean="0">
                <a:solidFill>
                  <a:schemeClr val="bg1"/>
                </a:solidFill>
              </a:rPr>
              <a:t> real-time </a:t>
            </a:r>
            <a:r>
              <a:rPr lang="en-US" sz="2000" dirty="0" err="1" smtClean="0">
                <a:solidFill>
                  <a:schemeClr val="bg1"/>
                </a:solidFill>
              </a:rPr>
              <a:t>mjerenja</a:t>
            </a:r>
            <a:r>
              <a:rPr lang="en-US" sz="2000" dirty="0" smtClean="0">
                <a:solidFill>
                  <a:schemeClr val="bg1"/>
                </a:solidFill>
              </a:rPr>
              <a:t> u </a:t>
            </a:r>
            <a:r>
              <a:rPr lang="en-US" sz="2000" dirty="0" err="1" smtClean="0">
                <a:solidFill>
                  <a:schemeClr val="bg1"/>
                </a:solidFill>
              </a:rPr>
              <a:t>višestrukim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udaljienim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tačkama</a:t>
            </a:r>
            <a:r>
              <a:rPr lang="en-US" sz="2000" dirty="0" smtClean="0">
                <a:solidFill>
                  <a:schemeClr val="bg1"/>
                </a:solidFill>
              </a:rPr>
              <a:t> u </a:t>
            </a:r>
            <a:r>
              <a:rPr lang="en-US" sz="2000" dirty="0" err="1" smtClean="0">
                <a:solidFill>
                  <a:schemeClr val="bg1"/>
                </a:solidFill>
              </a:rPr>
              <a:t>mreži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772" y="4012296"/>
            <a:ext cx="7010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U Power </a:t>
            </a:r>
            <a:r>
              <a:rPr lang="en-US" sz="2000" dirty="0" err="1" smtClean="0">
                <a:solidFill>
                  <a:schemeClr val="bg1"/>
                </a:solidFill>
              </a:rPr>
              <a:t>inžinjeringu</a:t>
            </a:r>
            <a:r>
              <a:rPr lang="en-US" sz="2000" dirty="0" smtClean="0">
                <a:solidFill>
                  <a:schemeClr val="bg1"/>
                </a:solidFill>
              </a:rPr>
              <a:t> se </a:t>
            </a:r>
            <a:r>
              <a:rPr lang="en-US" sz="2000" dirty="0" err="1" smtClean="0">
                <a:solidFill>
                  <a:schemeClr val="bg1"/>
                </a:solidFill>
              </a:rPr>
              <a:t>smatra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jednim</a:t>
            </a:r>
            <a:r>
              <a:rPr lang="en-US" sz="2000" dirty="0" smtClean="0">
                <a:solidFill>
                  <a:schemeClr val="bg1"/>
                </a:solidFill>
              </a:rPr>
              <a:t> od </a:t>
            </a:r>
            <a:r>
              <a:rPr lang="en-US" sz="2000" dirty="0" err="1" smtClean="0">
                <a:solidFill>
                  <a:schemeClr val="bg1"/>
                </a:solidFill>
              </a:rPr>
              <a:t>najvažnijih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mjerenih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uređaja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važnim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budućnosti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energetskih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sistema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771" y="5062067"/>
            <a:ext cx="7010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- PMU </a:t>
            </a:r>
            <a:r>
              <a:rPr lang="en-US" sz="2000" dirty="0" err="1" smtClean="0">
                <a:solidFill>
                  <a:schemeClr val="bg1"/>
                </a:solidFill>
              </a:rPr>
              <a:t>može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posvećeni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uređaj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ili</a:t>
            </a:r>
            <a:r>
              <a:rPr lang="en-US" sz="2000" dirty="0" smtClean="0">
                <a:solidFill>
                  <a:schemeClr val="bg1"/>
                </a:solidFill>
              </a:rPr>
              <a:t> PMU </a:t>
            </a:r>
            <a:r>
              <a:rPr lang="en-US" sz="2000" dirty="0" err="1" smtClean="0">
                <a:solidFill>
                  <a:schemeClr val="bg1"/>
                </a:solidFill>
              </a:rPr>
              <a:t>funkcija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može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prilagođena</a:t>
            </a:r>
            <a:r>
              <a:rPr lang="en-US" sz="2000" dirty="0" smtClean="0">
                <a:solidFill>
                  <a:schemeClr val="bg1"/>
                </a:solidFill>
              </a:rPr>
              <a:t> u </a:t>
            </a:r>
            <a:r>
              <a:rPr lang="en-US" sz="2000" dirty="0" err="1" smtClean="0">
                <a:solidFill>
                  <a:schemeClr val="bg1"/>
                </a:solidFill>
              </a:rPr>
              <a:t>zaštitni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relej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ili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neki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sličan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urećaj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789" y="3743572"/>
            <a:ext cx="3801348" cy="226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CG KO CIG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24" y="0"/>
            <a:ext cx="1684149" cy="106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49" y="-21633"/>
            <a:ext cx="3072384" cy="1024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04" y="-21633"/>
            <a:ext cx="1735810" cy="1286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08137" y="6416298"/>
            <a:ext cx="84052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969895" algn="ctr"/>
                <a:tab pos="5940425" algn="r"/>
              </a:tabLst>
            </a:pP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unapređenje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upravljanja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elektroenergetskim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sistemom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“WAMS” i </a:t>
            </a:r>
            <a:r>
              <a:rPr lang="en-US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“SCALAR”</a:t>
            </a:r>
            <a:r>
              <a:rPr lang="hr-HR" sz="14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105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0760" y="18669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dirty="0" err="1" smtClean="0">
                <a:solidFill>
                  <a:schemeClr val="bg1"/>
                </a:solidFill>
              </a:rPr>
              <a:t>Korištenjem</a:t>
            </a:r>
            <a:r>
              <a:rPr lang="en-US" dirty="0" smtClean="0">
                <a:solidFill>
                  <a:schemeClr val="bg1"/>
                </a:solidFill>
              </a:rPr>
              <a:t> PMU, </a:t>
            </a:r>
            <a:r>
              <a:rPr lang="en-US" dirty="0" err="1" smtClean="0">
                <a:solidFill>
                  <a:schemeClr val="bg1"/>
                </a:solidFill>
              </a:rPr>
              <a:t>jednostavno</a:t>
            </a:r>
            <a:r>
              <a:rPr lang="en-US" dirty="0" smtClean="0">
                <a:solidFill>
                  <a:schemeClr val="bg1"/>
                </a:solidFill>
              </a:rPr>
              <a:t> je </a:t>
            </a:r>
            <a:r>
              <a:rPr lang="en-US" dirty="0" err="1" smtClean="0">
                <a:solidFill>
                  <a:schemeClr val="bg1"/>
                </a:solidFill>
              </a:rPr>
              <a:t>detektovati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abnormalne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oblike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talasnih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formi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Oblik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talasa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koji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opisuje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matemetički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zove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fazor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753" y="1264615"/>
            <a:ext cx="6099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Šta</a:t>
            </a:r>
            <a:r>
              <a:rPr lang="en-US" sz="2400" b="1" dirty="0" smtClean="0">
                <a:solidFill>
                  <a:schemeClr val="bg1"/>
                </a:solidFill>
              </a:rPr>
              <a:t> je to </a:t>
            </a:r>
            <a:r>
              <a:rPr lang="en-US" sz="2400" b="1" dirty="0" err="1" smtClean="0">
                <a:solidFill>
                  <a:schemeClr val="bg1"/>
                </a:solidFill>
              </a:rPr>
              <a:t>Phasor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Masurament</a:t>
            </a:r>
            <a:r>
              <a:rPr lang="en-US" sz="2400" b="1" dirty="0" smtClean="0">
                <a:solidFill>
                  <a:schemeClr val="bg1"/>
                </a:solidFill>
              </a:rPr>
              <a:t> Unit (PMU)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315" y="1866955"/>
            <a:ext cx="2460971" cy="14344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592" y="3470079"/>
            <a:ext cx="4769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Vizuelni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prikaz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uzimanja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informacija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koje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koristi</a:t>
            </a:r>
            <a:r>
              <a:rPr lang="en-US" sz="1400" dirty="0" smtClean="0">
                <a:solidFill>
                  <a:schemeClr val="bg1"/>
                </a:solidFill>
              </a:rPr>
              <a:t> WAMS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136" y="2930960"/>
            <a:ext cx="1432384" cy="2786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759" y="2930960"/>
            <a:ext cx="1430873" cy="28245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04136" y="5857917"/>
            <a:ext cx="16482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Projekcija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Fazora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2920" y="5824310"/>
            <a:ext cx="2525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Suma </a:t>
            </a:r>
            <a:r>
              <a:rPr lang="en-US" sz="1400" dirty="0" err="1" smtClean="0">
                <a:solidFill>
                  <a:schemeClr val="bg1"/>
                </a:solidFill>
              </a:rPr>
              <a:t>fazora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kao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proizvod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rotirajućih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vektora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975" y="39017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- PMU </a:t>
            </a:r>
            <a:r>
              <a:rPr lang="en-US" sz="1600" dirty="0" err="1" smtClean="0">
                <a:solidFill>
                  <a:schemeClr val="bg1"/>
                </a:solidFill>
              </a:rPr>
              <a:t>može</a:t>
            </a:r>
            <a:r>
              <a:rPr lang="en-US" sz="1600" dirty="0" smtClean="0">
                <a:solidFill>
                  <a:schemeClr val="bg1"/>
                </a:solidFill>
              </a:rPr>
              <a:t> da </a:t>
            </a:r>
            <a:r>
              <a:rPr lang="en-US" sz="1600" dirty="0" err="1" smtClean="0">
                <a:solidFill>
                  <a:schemeClr val="bg1"/>
                </a:solidFill>
              </a:rPr>
              <a:t>mjeri</a:t>
            </a:r>
            <a:r>
              <a:rPr lang="en-US" sz="1600" dirty="0" smtClean="0">
                <a:solidFill>
                  <a:schemeClr val="bg1"/>
                </a:solidFill>
              </a:rPr>
              <a:t> 50/60 Hz AC </a:t>
            </a:r>
            <a:r>
              <a:rPr lang="en-US" sz="1600" dirty="0" err="1" smtClean="0">
                <a:solidFill>
                  <a:schemeClr val="bg1"/>
                </a:solidFill>
              </a:rPr>
              <a:t>talasne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forme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napona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struja</a:t>
            </a:r>
            <a:r>
              <a:rPr lang="en-US" sz="1600" dirty="0" smtClean="0">
                <a:solidFill>
                  <a:schemeClr val="bg1"/>
                </a:solidFill>
              </a:rPr>
              <a:t>) </a:t>
            </a:r>
            <a:r>
              <a:rPr lang="en-US" sz="1600" dirty="0" err="1" smtClean="0">
                <a:solidFill>
                  <a:schemeClr val="bg1"/>
                </a:solidFill>
              </a:rPr>
              <a:t>obično</a:t>
            </a:r>
            <a:r>
              <a:rPr lang="en-US" sz="1600" dirty="0" smtClean="0">
                <a:solidFill>
                  <a:schemeClr val="bg1"/>
                </a:solidFill>
              </a:rPr>
              <a:t> u </a:t>
            </a:r>
            <a:r>
              <a:rPr lang="en-US" sz="1600" dirty="0" err="1" smtClean="0">
                <a:solidFill>
                  <a:schemeClr val="bg1"/>
                </a:solidFill>
              </a:rPr>
              <a:t>razmacima</a:t>
            </a:r>
            <a:r>
              <a:rPr lang="en-US" sz="1600" dirty="0" smtClean="0">
                <a:solidFill>
                  <a:schemeClr val="bg1"/>
                </a:solidFill>
              </a:rPr>
              <a:t> od 48 </a:t>
            </a:r>
            <a:r>
              <a:rPr lang="en-US" sz="1600" dirty="0" err="1" smtClean="0">
                <a:solidFill>
                  <a:schemeClr val="bg1"/>
                </a:solidFill>
              </a:rPr>
              <a:t>uzoraka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ciklusu</a:t>
            </a:r>
            <a:r>
              <a:rPr lang="en-US" sz="1600" dirty="0" smtClean="0">
                <a:solidFill>
                  <a:schemeClr val="bg1"/>
                </a:solidFill>
              </a:rPr>
              <a:t> (2880 </a:t>
            </a:r>
            <a:r>
              <a:rPr lang="en-US" sz="1600" dirty="0" err="1" smtClean="0">
                <a:solidFill>
                  <a:schemeClr val="bg1"/>
                </a:solidFill>
              </a:rPr>
              <a:t>uzoraka</a:t>
            </a:r>
            <a:r>
              <a:rPr lang="en-US" sz="1600" dirty="0" smtClean="0">
                <a:solidFill>
                  <a:schemeClr val="bg1"/>
                </a:solidFill>
              </a:rPr>
              <a:t> u </a:t>
            </a:r>
            <a:r>
              <a:rPr lang="en-US" sz="1600" dirty="0" err="1" smtClean="0">
                <a:solidFill>
                  <a:schemeClr val="bg1"/>
                </a:solidFill>
              </a:rPr>
              <a:t>sekundi</a:t>
            </a:r>
            <a:r>
              <a:rPr lang="en-US" sz="1600" dirty="0" smtClean="0">
                <a:solidFill>
                  <a:schemeClr val="bg1"/>
                </a:solidFill>
              </a:rPr>
              <a:t>). </a:t>
            </a:r>
            <a:r>
              <a:rPr lang="en-US" sz="1600" dirty="0" err="1" smtClean="0">
                <a:solidFill>
                  <a:schemeClr val="bg1"/>
                </a:solidFill>
              </a:rPr>
              <a:t>Analogne</a:t>
            </a:r>
            <a:r>
              <a:rPr lang="en-US" sz="1600" dirty="0" smtClean="0">
                <a:solidFill>
                  <a:schemeClr val="bg1"/>
                </a:solidFill>
              </a:rPr>
              <a:t> AC </a:t>
            </a:r>
            <a:r>
              <a:rPr lang="en-US" sz="1600" dirty="0" err="1" smtClean="0">
                <a:solidFill>
                  <a:schemeClr val="bg1"/>
                </a:solidFill>
              </a:rPr>
              <a:t>talasne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forme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digitalizovane</a:t>
            </a:r>
            <a:r>
              <a:rPr lang="en-US" sz="1600" dirty="0" smtClean="0">
                <a:solidFill>
                  <a:schemeClr val="bg1"/>
                </a:solidFill>
              </a:rPr>
              <a:t> od </a:t>
            </a:r>
            <a:r>
              <a:rPr lang="en-US" sz="1600" dirty="0" err="1" smtClean="0">
                <a:solidFill>
                  <a:schemeClr val="bg1"/>
                </a:solidFill>
              </a:rPr>
              <a:t>strane</a:t>
            </a:r>
            <a:r>
              <a:rPr lang="en-US" sz="1600" dirty="0" smtClean="0">
                <a:solidFill>
                  <a:schemeClr val="bg1"/>
                </a:solidFill>
              </a:rPr>
              <a:t> Analog to Digital </a:t>
            </a:r>
            <a:r>
              <a:rPr lang="en-US" sz="1600" dirty="0" err="1" smtClean="0">
                <a:solidFill>
                  <a:schemeClr val="bg1"/>
                </a:solidFill>
              </a:rPr>
              <a:t>konvertora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svakoj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fazi</a:t>
            </a:r>
            <a:r>
              <a:rPr lang="en-US" sz="1600" dirty="0" smtClean="0">
                <a:solidFill>
                  <a:schemeClr val="bg1"/>
                </a:solidFill>
              </a:rPr>
              <a:t>. Phase-lock </a:t>
            </a:r>
            <a:r>
              <a:rPr lang="en-US" sz="1600" dirty="0" err="1" smtClean="0">
                <a:solidFill>
                  <a:schemeClr val="bg1"/>
                </a:solidFill>
              </a:rPr>
              <a:t>oscilator</a:t>
            </a:r>
            <a:r>
              <a:rPr lang="en-US" sz="1600" dirty="0" smtClean="0">
                <a:solidFill>
                  <a:schemeClr val="bg1"/>
                </a:solidFill>
              </a:rPr>
              <a:t> u </a:t>
            </a:r>
            <a:r>
              <a:rPr lang="en-US" sz="1600" dirty="0" err="1" smtClean="0">
                <a:solidFill>
                  <a:schemeClr val="bg1"/>
                </a:solidFill>
              </a:rPr>
              <a:t>kombinaciji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GPSom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koji</a:t>
            </a:r>
            <a:r>
              <a:rPr lang="en-US" sz="1600" dirty="0" smtClean="0">
                <a:solidFill>
                  <a:schemeClr val="bg1"/>
                </a:solidFill>
              </a:rPr>
              <a:t> je </a:t>
            </a:r>
            <a:r>
              <a:rPr lang="en-US" sz="1600" dirty="0" err="1" smtClean="0">
                <a:solidFill>
                  <a:schemeClr val="bg1"/>
                </a:solidFill>
              </a:rPr>
              <a:t>referentni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izvor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vremena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neophodan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za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visokobrzinsku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sinhronizaciju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r>
              <a:rPr lang="en-US" sz="1600" dirty="0" err="1" smtClean="0">
                <a:solidFill>
                  <a:schemeClr val="bg1"/>
                </a:solidFill>
              </a:rPr>
              <a:t>Rezultujući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vremenski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snapšotovi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fazora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mogu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biti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prenešeni</a:t>
            </a:r>
            <a:r>
              <a:rPr lang="en-US" sz="1600" dirty="0" smtClean="0">
                <a:solidFill>
                  <a:schemeClr val="bg1"/>
                </a:solidFill>
              </a:rPr>
              <a:t> u </a:t>
            </a:r>
            <a:r>
              <a:rPr lang="en-US" sz="1600" dirty="0" err="1" smtClean="0">
                <a:solidFill>
                  <a:schemeClr val="bg1"/>
                </a:solidFill>
              </a:rPr>
              <a:t>lokalni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ili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udaljeni</a:t>
            </a:r>
            <a:r>
              <a:rPr lang="en-US" sz="1600" dirty="0" smtClean="0">
                <a:solidFill>
                  <a:schemeClr val="bg1"/>
                </a:solidFill>
              </a:rPr>
              <a:t> receiver u </a:t>
            </a:r>
            <a:r>
              <a:rPr lang="en-US" sz="1600" dirty="0" err="1" smtClean="0">
                <a:solidFill>
                  <a:schemeClr val="bg1"/>
                </a:solidFill>
              </a:rPr>
              <a:t>tempu</a:t>
            </a:r>
            <a:r>
              <a:rPr lang="en-US" sz="1600" dirty="0" smtClean="0">
                <a:solidFill>
                  <a:schemeClr val="bg1"/>
                </a:solidFill>
              </a:rPr>
              <a:t> do 60 </a:t>
            </a:r>
            <a:r>
              <a:rPr lang="en-US" sz="1600" dirty="0" err="1" smtClean="0">
                <a:solidFill>
                  <a:schemeClr val="bg1"/>
                </a:solidFill>
              </a:rPr>
              <a:t>uzoraka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sekundi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276</TotalTime>
  <Words>1757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53</cp:revision>
  <dcterms:created xsi:type="dcterms:W3CDTF">2015-05-08T06:41:57Z</dcterms:created>
  <dcterms:modified xsi:type="dcterms:W3CDTF">2015-05-12T10:43:40Z</dcterms:modified>
</cp:coreProperties>
</file>